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589467-A732-4952-979C-FAD60914CB08}" type="datetimeFigureOut">
              <a:rPr lang="en-IN" smtClean="0"/>
              <a:pPr/>
              <a:t>21-10-2016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01C1E3-E04D-4D83-840D-D126F555E25B}" type="slidenum">
              <a:rPr lang="en-IN" smtClean="0"/>
              <a:pPr/>
              <a:t>‹#›</a:t>
            </a:fld>
            <a:endParaRPr lang="en-IN"/>
          </a:p>
        </p:txBody>
      </p:sp>
    </p:spTree>
    <p:extLst>
      <p:ext uri="{BB962C8B-B14F-4D97-AF65-F5344CB8AC3E}">
        <p14:creationId xmlns:p14="http://schemas.microsoft.com/office/powerpoint/2010/main" val="2138003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01C1E3-E04D-4D83-840D-D126F555E25B}" type="slidenum">
              <a:rPr lang="en-IN" smtClean="0"/>
              <a:pPr/>
              <a:t>1</a:t>
            </a:fld>
            <a:endParaRPr lang="en-IN"/>
          </a:p>
        </p:txBody>
      </p:sp>
    </p:spTree>
    <p:extLst>
      <p:ext uri="{BB962C8B-B14F-4D97-AF65-F5344CB8AC3E}">
        <p14:creationId xmlns:p14="http://schemas.microsoft.com/office/powerpoint/2010/main" val="1927885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8" name="Slide Number Placeholder 7"/>
          <p:cNvSpPr>
            <a:spLocks noGrp="1"/>
          </p:cNvSpPr>
          <p:nvPr>
            <p:ph type="sldNum" sz="quarter" idx="11"/>
          </p:nvPr>
        </p:nvSpPr>
        <p:spPr/>
        <p:txBody>
          <a:bodyPr/>
          <a:lstStyle/>
          <a:p>
            <a:fld id="{9181A8B7-821A-4831-86FE-98FAB354E23D}"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1A8B7-821A-4831-86FE-98FAB354E2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1A8B7-821A-4831-86FE-98FAB354E2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1A8B7-821A-4831-86FE-98FAB354E2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1A8B7-821A-4831-86FE-98FAB354E23D}"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1A8B7-821A-4831-86FE-98FAB354E23D}"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81A8B7-821A-4831-86FE-98FAB354E23D}"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81A8B7-821A-4831-86FE-98FAB354E2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81A8B7-821A-4831-86FE-98FAB354E2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1A8B7-821A-4831-86FE-98FAB354E2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51D78-FB7E-43F3-B224-86DAABF45E4B}" type="datetimeFigureOut">
              <a:rPr lang="en-US" smtClean="0"/>
              <a:pPr/>
              <a:t>10/21/2016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1A8B7-821A-4831-86FE-98FAB354E2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F151D78-FB7E-43F3-B224-86DAABF45E4B}" type="datetimeFigureOut">
              <a:rPr lang="en-US" smtClean="0"/>
              <a:pPr/>
              <a:t>10/21/2016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181A8B7-821A-4831-86FE-98FAB354E23D}"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a:off x="0" y="1295400"/>
            <a:ext cx="914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628606" y="1295400"/>
            <a:ext cx="0" cy="5563394"/>
          </a:xfrm>
          <a:prstGeom prst="line">
            <a:avLst/>
          </a:prstGeom>
        </p:spPr>
        <p:style>
          <a:lnRef idx="1">
            <a:schemeClr val="accent1"/>
          </a:lnRef>
          <a:fillRef idx="0">
            <a:schemeClr val="accent1"/>
          </a:fillRef>
          <a:effectRef idx="0">
            <a:schemeClr val="accent1"/>
          </a:effectRef>
          <a:fontRef idx="minor">
            <a:schemeClr val="tx1"/>
          </a:fontRef>
        </p:style>
      </p:cxnSp>
      <p:sp>
        <p:nvSpPr>
          <p:cNvPr id="25" name="Rounded Rectangle 4"/>
          <p:cNvSpPr/>
          <p:nvPr/>
        </p:nvSpPr>
        <p:spPr>
          <a:xfrm>
            <a:off x="218886" y="4716204"/>
            <a:ext cx="2934915" cy="2065595"/>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endParaRPr lang="en-US" sz="1100" kern="1200" dirty="0" smtClean="0">
              <a:latin typeface="Times New Roman" panose="02020603050405020304" pitchFamily="18" charset="0"/>
              <a:cs typeface="Times New Roman" panose="02020603050405020304" pitchFamily="18" charset="0"/>
            </a:endParaRPr>
          </a:p>
          <a:p>
            <a:pPr lvl="0" algn="l" defTabSz="488950" rtl="0">
              <a:lnSpc>
                <a:spcPct val="90000"/>
              </a:lnSpc>
              <a:spcBef>
                <a:spcPct val="0"/>
              </a:spcBef>
              <a:spcAft>
                <a:spcPct val="35000"/>
              </a:spcAft>
            </a:pPr>
            <a:endParaRPr lang="en-US" sz="1100" kern="1200" dirty="0" smtClean="0">
              <a:latin typeface="Times New Roman" panose="02020603050405020304" pitchFamily="18" charset="0"/>
              <a:cs typeface="Times New Roman" panose="02020603050405020304" pitchFamily="18" charset="0"/>
            </a:endParaRPr>
          </a:p>
          <a:p>
            <a:pPr lvl="0" algn="l" defTabSz="488950" rtl="0">
              <a:lnSpc>
                <a:spcPct val="90000"/>
              </a:lnSpc>
              <a:spcBef>
                <a:spcPct val="0"/>
              </a:spcBef>
              <a:spcAft>
                <a:spcPct val="35000"/>
              </a:spcAft>
            </a:pPr>
            <a:endParaRPr lang="en-US" sz="1100" kern="1200" dirty="0" smtClean="0">
              <a:latin typeface="Times New Roman" panose="02020603050405020304" pitchFamily="18" charset="0"/>
              <a:cs typeface="Times New Roman" panose="02020603050405020304" pitchFamily="18" charset="0"/>
            </a:endParaRPr>
          </a:p>
          <a:p>
            <a:pPr lvl="0" algn="l" defTabSz="488950" rtl="0">
              <a:lnSpc>
                <a:spcPct val="90000"/>
              </a:lnSpc>
              <a:spcBef>
                <a:spcPct val="0"/>
              </a:spcBef>
              <a:spcAft>
                <a:spcPct val="35000"/>
              </a:spcAft>
            </a:pPr>
            <a:endParaRPr lang="en-US" sz="1100" kern="1200" dirty="0" smtClean="0">
              <a:latin typeface="Times New Roman" panose="02020603050405020304" pitchFamily="18" charset="0"/>
              <a:cs typeface="Times New Roman" panose="02020603050405020304" pitchFamily="18" charset="0"/>
            </a:endParaRPr>
          </a:p>
          <a:p>
            <a:pPr lvl="0" algn="l" defTabSz="488950" rtl="0">
              <a:lnSpc>
                <a:spcPct val="90000"/>
              </a:lnSpc>
              <a:spcBef>
                <a:spcPct val="0"/>
              </a:spcBef>
              <a:spcAft>
                <a:spcPct val="35000"/>
              </a:spcAft>
            </a:pPr>
            <a:endParaRPr lang="en-US" sz="1100" kern="1200" dirty="0" smtClean="0">
              <a:latin typeface="Times New Roman" panose="02020603050405020304" pitchFamily="18" charset="0"/>
              <a:cs typeface="Times New Roman" panose="02020603050405020304" pitchFamily="18" charset="0"/>
            </a:endParaRPr>
          </a:p>
          <a:p>
            <a:pPr lvl="0" algn="l" defTabSz="488950" rtl="0">
              <a:lnSpc>
                <a:spcPct val="90000"/>
              </a:lnSpc>
              <a:spcBef>
                <a:spcPct val="0"/>
              </a:spcBef>
              <a:spcAft>
                <a:spcPct val="35000"/>
              </a:spcAft>
            </a:pPr>
            <a:endParaRPr lang="en-US" sz="800" kern="1200" dirty="0" smtClean="0"/>
          </a:p>
          <a:p>
            <a:pPr lvl="0" algn="l" defTabSz="488950" rtl="0">
              <a:lnSpc>
                <a:spcPct val="90000"/>
              </a:lnSpc>
              <a:spcBef>
                <a:spcPct val="0"/>
              </a:spcBef>
              <a:spcAft>
                <a:spcPct val="35000"/>
              </a:spcAft>
            </a:pPr>
            <a:endParaRPr lang="en-US" sz="800" kern="1200" dirty="0"/>
          </a:p>
        </p:txBody>
      </p:sp>
      <p:sp>
        <p:nvSpPr>
          <p:cNvPr id="2" name="TextBox 1"/>
          <p:cNvSpPr txBox="1"/>
          <p:nvPr/>
        </p:nvSpPr>
        <p:spPr>
          <a:xfrm>
            <a:off x="157084" y="1661026"/>
            <a:ext cx="2974633" cy="1600438"/>
          </a:xfrm>
          <a:prstGeom prst="rect">
            <a:avLst/>
          </a:prstGeom>
          <a:noFill/>
        </p:spPr>
        <p:txBody>
          <a:bodyPr wrap="square" rtlCol="0">
            <a:spAutoFit/>
          </a:bodyPr>
          <a:lstStyle/>
          <a:p>
            <a:pPr lvl="0" algn="just"/>
            <a:r>
              <a:rPr lang="en-US" sz="700" dirty="0" smtClean="0">
                <a:latin typeface="Times New Roman" pitchFamily="18" charset="0"/>
                <a:cs typeface="Times New Roman" pitchFamily="18" charset="0"/>
              </a:rPr>
              <a:t>Nanotechnology </a:t>
            </a:r>
            <a:r>
              <a:rPr lang="en-US" sz="700" dirty="0">
                <a:latin typeface="Times New Roman" pitchFamily="18" charset="0"/>
                <a:cs typeface="Times New Roman" pitchFamily="18" charset="0"/>
              </a:rPr>
              <a:t>is the study and application of extremely small things(a bout 1to100 nanometers)And can be used across all the other science fields, such as chemistry</a:t>
            </a:r>
            <a:r>
              <a:rPr lang="en-US" sz="700" dirty="0" smtClean="0">
                <a:latin typeface="Times New Roman" pitchFamily="18" charset="0"/>
                <a:cs typeface="Times New Roman" pitchFamily="18" charset="0"/>
              </a:rPr>
              <a:t>, biology, physics, materials </a:t>
            </a:r>
            <a:r>
              <a:rPr lang="en-US" sz="700" dirty="0">
                <a:latin typeface="Times New Roman" pitchFamily="18" charset="0"/>
                <a:cs typeface="Times New Roman" pitchFamily="18" charset="0"/>
              </a:rPr>
              <a:t>sciences and engineering</a:t>
            </a:r>
            <a:r>
              <a:rPr lang="en-US" sz="700" dirty="0" smtClean="0">
                <a:latin typeface="Times New Roman" pitchFamily="18" charset="0"/>
                <a:cs typeface="Times New Roman" pitchFamily="18" charset="0"/>
              </a:rPr>
              <a:t>. Polymeric </a:t>
            </a:r>
            <a:r>
              <a:rPr lang="en-US" sz="700" dirty="0" err="1">
                <a:latin typeface="Times New Roman" pitchFamily="18" charset="0"/>
                <a:cs typeface="Times New Roman" pitchFamily="18" charset="0"/>
              </a:rPr>
              <a:t>N</a:t>
            </a:r>
            <a:r>
              <a:rPr lang="en-US" sz="700" dirty="0" err="1" smtClean="0">
                <a:latin typeface="Times New Roman" pitchFamily="18" charset="0"/>
                <a:cs typeface="Times New Roman" pitchFamily="18" charset="0"/>
              </a:rPr>
              <a:t>anofibers</a:t>
            </a:r>
            <a:r>
              <a:rPr lang="en-US" sz="700" dirty="0" smtClean="0">
                <a:latin typeface="Times New Roman" pitchFamily="18" charset="0"/>
                <a:cs typeface="Times New Roman" pitchFamily="18" charset="0"/>
              </a:rPr>
              <a:t> </a:t>
            </a:r>
            <a:r>
              <a:rPr lang="en-US" sz="700" dirty="0">
                <a:latin typeface="Times New Roman" pitchFamily="18" charset="0"/>
                <a:cs typeface="Times New Roman" pitchFamily="18" charset="0"/>
              </a:rPr>
              <a:t>as one of the most known </a:t>
            </a:r>
            <a:r>
              <a:rPr lang="en-US" sz="700" dirty="0" smtClean="0">
                <a:latin typeface="Times New Roman" pitchFamily="18" charset="0"/>
                <a:cs typeface="Times New Roman" pitchFamily="18" charset="0"/>
              </a:rPr>
              <a:t>Nanotechnology </a:t>
            </a:r>
            <a:r>
              <a:rPr lang="en-US" sz="700" dirty="0">
                <a:latin typeface="Times New Roman" pitchFamily="18" charset="0"/>
                <a:cs typeface="Times New Roman" pitchFamily="18" charset="0"/>
              </a:rPr>
              <a:t>products in which have huge potential applications in many fields due their high aspect ratio and porosity</a:t>
            </a:r>
            <a:r>
              <a:rPr lang="en-US" sz="700" dirty="0" smtClean="0">
                <a:latin typeface="Times New Roman" pitchFamily="18" charset="0"/>
                <a:cs typeface="Times New Roman" pitchFamily="18" charset="0"/>
              </a:rPr>
              <a:t>. The </a:t>
            </a:r>
            <a:r>
              <a:rPr lang="en-US" sz="700" dirty="0">
                <a:latin typeface="Times New Roman" pitchFamily="18" charset="0"/>
                <a:cs typeface="Times New Roman" pitchFamily="18" charset="0"/>
              </a:rPr>
              <a:t>three dimensional feature of the product, results in having high capability in mechanical and biological properties</a:t>
            </a:r>
            <a:r>
              <a:rPr lang="en-US" sz="700" dirty="0" smtClean="0">
                <a:latin typeface="Times New Roman" pitchFamily="18" charset="0"/>
                <a:cs typeface="Times New Roman" pitchFamily="18" charset="0"/>
              </a:rPr>
              <a:t>. </a:t>
            </a:r>
            <a:r>
              <a:rPr lang="en-US" sz="700" dirty="0" err="1" smtClean="0">
                <a:latin typeface="Times New Roman" pitchFamily="18" charset="0"/>
                <a:cs typeface="Times New Roman" pitchFamily="18" charset="0"/>
              </a:rPr>
              <a:t>Electrospinning</a:t>
            </a:r>
            <a:r>
              <a:rPr lang="en-US" sz="700" dirty="0" smtClean="0">
                <a:latin typeface="Times New Roman" pitchFamily="18" charset="0"/>
                <a:cs typeface="Times New Roman" pitchFamily="18" charset="0"/>
              </a:rPr>
              <a:t>  </a:t>
            </a:r>
            <a:r>
              <a:rPr lang="en-US" sz="700" dirty="0">
                <a:latin typeface="Times New Roman" pitchFamily="18" charset="0"/>
                <a:cs typeface="Times New Roman" pitchFamily="18" charset="0"/>
              </a:rPr>
              <a:t>is a simple and inexpensive method of producing </a:t>
            </a:r>
            <a:r>
              <a:rPr lang="en-US" sz="700" dirty="0" err="1">
                <a:latin typeface="Times New Roman" pitchFamily="18" charset="0"/>
                <a:cs typeface="Times New Roman" pitchFamily="18" charset="0"/>
              </a:rPr>
              <a:t>Nanofibers</a:t>
            </a:r>
            <a:r>
              <a:rPr lang="en-US" sz="700" dirty="0">
                <a:latin typeface="Times New Roman" pitchFamily="18" charset="0"/>
                <a:cs typeface="Times New Roman" pitchFamily="18" charset="0"/>
              </a:rPr>
              <a:t> in which for their unique structure can be used in tissue engineering</a:t>
            </a:r>
            <a:r>
              <a:rPr lang="en-US" sz="700" dirty="0" smtClean="0">
                <a:latin typeface="Times New Roman" pitchFamily="18" charset="0"/>
                <a:cs typeface="Times New Roman" pitchFamily="18" charset="0"/>
              </a:rPr>
              <a:t>. </a:t>
            </a:r>
            <a:r>
              <a:rPr lang="en-US" sz="700" dirty="0" err="1" smtClean="0">
                <a:latin typeface="Times New Roman" pitchFamily="18" charset="0"/>
                <a:cs typeface="Times New Roman" pitchFamily="18" charset="0"/>
              </a:rPr>
              <a:t>Polyvynil</a:t>
            </a:r>
            <a:r>
              <a:rPr lang="en-US" sz="700" dirty="0" smtClean="0">
                <a:latin typeface="Times New Roman" pitchFamily="18" charset="0"/>
                <a:cs typeface="Times New Roman" pitchFamily="18" charset="0"/>
              </a:rPr>
              <a:t> </a:t>
            </a:r>
            <a:r>
              <a:rPr lang="en-US" sz="700" dirty="0" err="1">
                <a:latin typeface="Times New Roman" pitchFamily="18" charset="0"/>
                <a:cs typeface="Times New Roman" pitchFamily="18" charset="0"/>
              </a:rPr>
              <a:t>Alcohal</a:t>
            </a:r>
            <a:r>
              <a:rPr lang="en-US" sz="700" dirty="0">
                <a:latin typeface="Times New Roman" pitchFamily="18" charset="0"/>
                <a:cs typeface="Times New Roman" pitchFamily="18" charset="0"/>
              </a:rPr>
              <a:t>(PVA) is a biocompatible and water soluble synthetic polymer, that is easily </a:t>
            </a:r>
            <a:r>
              <a:rPr lang="en-US" sz="700" dirty="0" err="1">
                <a:latin typeface="Times New Roman" pitchFamily="18" charset="0"/>
                <a:cs typeface="Times New Roman" pitchFamily="18" charset="0"/>
              </a:rPr>
              <a:t>electrospinning</a:t>
            </a:r>
            <a:r>
              <a:rPr lang="en-US" sz="700" dirty="0" smtClean="0">
                <a:latin typeface="Times New Roman" pitchFamily="18" charset="0"/>
                <a:cs typeface="Times New Roman" pitchFamily="18" charset="0"/>
              </a:rPr>
              <a:t>. Typically </a:t>
            </a:r>
            <a:r>
              <a:rPr lang="en-US" sz="700" dirty="0">
                <a:latin typeface="Times New Roman" pitchFamily="18" charset="0"/>
                <a:cs typeface="Times New Roman" pitchFamily="18" charset="0"/>
              </a:rPr>
              <a:t>PVA is a soluble in water but in fact the water can decrease the solubility of some polymers, hence blending these polymers with PVA can solve this problem. In this work, PVA prepared by formic acid which has less affection on degradation and it is of low toxicity</a:t>
            </a:r>
            <a:endParaRPr lang="en-IN" sz="700" dirty="0">
              <a:latin typeface="Times New Roman" pitchFamily="18" charset="0"/>
              <a:cs typeface="Times New Roman" pitchFamily="18" charset="0"/>
            </a:endParaRPr>
          </a:p>
        </p:txBody>
      </p:sp>
      <p:sp>
        <p:nvSpPr>
          <p:cNvPr id="7" name="TextBox 6"/>
          <p:cNvSpPr txBox="1"/>
          <p:nvPr/>
        </p:nvSpPr>
        <p:spPr>
          <a:xfrm>
            <a:off x="3352800" y="1367897"/>
            <a:ext cx="3200400" cy="2616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sz="1050" b="1" dirty="0" smtClean="0">
                <a:latin typeface="Times New Roman" pitchFamily="18" charset="0"/>
                <a:cs typeface="Times New Roman" pitchFamily="18" charset="0"/>
              </a:rPr>
              <a:t>Results &amp; Discussions</a:t>
            </a:r>
            <a:endParaRPr lang="en-IN" sz="1050" b="1" dirty="0">
              <a:latin typeface="Times New Roman" pitchFamily="18" charset="0"/>
              <a:cs typeface="Times New Roman" pitchFamily="18" charset="0"/>
            </a:endParaRPr>
          </a:p>
        </p:txBody>
      </p:sp>
      <p:sp>
        <p:nvSpPr>
          <p:cNvPr id="9" name="TextBox 8"/>
          <p:cNvSpPr txBox="1"/>
          <p:nvPr/>
        </p:nvSpPr>
        <p:spPr>
          <a:xfrm>
            <a:off x="6734174" y="1367897"/>
            <a:ext cx="2371726" cy="2616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sz="1050" b="1" dirty="0" smtClean="0">
                <a:latin typeface="Times New Roman" pitchFamily="18" charset="0"/>
                <a:cs typeface="Times New Roman" pitchFamily="18" charset="0"/>
              </a:rPr>
              <a:t>Tables</a:t>
            </a:r>
            <a:endParaRPr lang="en-IN" sz="1050" b="1" dirty="0">
              <a:latin typeface="Times New Roman" pitchFamily="18" charset="0"/>
              <a:cs typeface="Times New Roman" pitchFamily="18" charset="0"/>
            </a:endParaRPr>
          </a:p>
        </p:txBody>
      </p:sp>
      <p:sp>
        <p:nvSpPr>
          <p:cNvPr id="11" name="TextBox 10"/>
          <p:cNvSpPr txBox="1"/>
          <p:nvPr/>
        </p:nvSpPr>
        <p:spPr>
          <a:xfrm>
            <a:off x="6667500" y="4431772"/>
            <a:ext cx="2438400" cy="2616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sz="1050" b="1" dirty="0" smtClean="0">
                <a:latin typeface="Times New Roman" pitchFamily="18" charset="0"/>
                <a:cs typeface="Times New Roman" pitchFamily="18" charset="0"/>
              </a:rPr>
              <a:t>Graphs</a:t>
            </a:r>
            <a:endParaRPr lang="en-IN" sz="1050" b="1" dirty="0">
              <a:latin typeface="Times New Roman" pitchFamily="18" charset="0"/>
              <a:cs typeface="Times New Roman" pitchFamily="18" charset="0"/>
            </a:endParaRPr>
          </a:p>
        </p:txBody>
      </p:sp>
      <p:sp>
        <p:nvSpPr>
          <p:cNvPr id="14" name="TextBox 13"/>
          <p:cNvSpPr txBox="1"/>
          <p:nvPr/>
        </p:nvSpPr>
        <p:spPr>
          <a:xfrm>
            <a:off x="3324225" y="4717527"/>
            <a:ext cx="3200400" cy="2616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sz="1050" b="1" dirty="0" smtClean="0">
                <a:latin typeface="Times New Roman" pitchFamily="18" charset="0"/>
                <a:cs typeface="Times New Roman" pitchFamily="18" charset="0"/>
              </a:rPr>
              <a:t>Conclusion</a:t>
            </a:r>
            <a:endParaRPr lang="en-IN" sz="1050" b="1" dirty="0">
              <a:latin typeface="Times New Roman" pitchFamily="18" charset="0"/>
              <a:cs typeface="Times New Roman" pitchFamily="18" charset="0"/>
            </a:endParaRPr>
          </a:p>
        </p:txBody>
      </p:sp>
      <p:sp>
        <p:nvSpPr>
          <p:cNvPr id="15" name="Rectangle 14"/>
          <p:cNvSpPr/>
          <p:nvPr/>
        </p:nvSpPr>
        <p:spPr>
          <a:xfrm>
            <a:off x="3333750" y="5087281"/>
            <a:ext cx="3200400" cy="861774"/>
          </a:xfrm>
          <a:prstGeom prst="rect">
            <a:avLst/>
          </a:prstGeom>
        </p:spPr>
        <p:txBody>
          <a:bodyPr wrap="square">
            <a:spAutoFit/>
          </a:bodyPr>
          <a:lstStyle/>
          <a:p>
            <a:pPr lvl="0" algn="just"/>
            <a:r>
              <a:rPr lang="en-US" sz="1000" dirty="0" err="1">
                <a:latin typeface="Times New Roman" pitchFamily="18" charset="0"/>
                <a:cs typeface="Times New Roman" pitchFamily="18" charset="0"/>
              </a:rPr>
              <a:t>Nanofibers</a:t>
            </a:r>
            <a:r>
              <a:rPr lang="en-US" sz="1000" dirty="0">
                <a:latin typeface="Times New Roman" pitchFamily="18" charset="0"/>
                <a:cs typeface="Times New Roman" pitchFamily="18" charset="0"/>
              </a:rPr>
              <a:t> of  PVA prepared by acetic acid were fabricated using </a:t>
            </a:r>
            <a:r>
              <a:rPr lang="en-US" sz="1000" dirty="0" err="1">
                <a:latin typeface="Times New Roman" pitchFamily="18" charset="0"/>
                <a:cs typeface="Times New Roman" pitchFamily="18" charset="0"/>
              </a:rPr>
              <a:t>electrospinning</a:t>
            </a:r>
            <a:r>
              <a:rPr lang="en-US" sz="1000" dirty="0">
                <a:latin typeface="Times New Roman" pitchFamily="18" charset="0"/>
                <a:cs typeface="Times New Roman" pitchFamily="18" charset="0"/>
              </a:rPr>
              <a:t>. The effect of </a:t>
            </a:r>
            <a:r>
              <a:rPr lang="en-US" sz="1000" dirty="0" err="1">
                <a:latin typeface="Times New Roman" pitchFamily="18" charset="0"/>
                <a:cs typeface="Times New Roman" pitchFamily="18" charset="0"/>
              </a:rPr>
              <a:t>voltag</a:t>
            </a:r>
            <a:r>
              <a:rPr lang="en-US" sz="1000" dirty="0">
                <a:latin typeface="Times New Roman" pitchFamily="18" charset="0"/>
                <a:cs typeface="Times New Roman" pitchFamily="18" charset="0"/>
              </a:rPr>
              <a:t> on morphology of </a:t>
            </a:r>
            <a:r>
              <a:rPr lang="en-US" sz="1000" dirty="0" err="1">
                <a:latin typeface="Times New Roman" pitchFamily="18" charset="0"/>
                <a:cs typeface="Times New Roman" pitchFamily="18" charset="0"/>
              </a:rPr>
              <a:t>nanofibers</a:t>
            </a:r>
            <a:r>
              <a:rPr lang="en-US" sz="1000" dirty="0">
                <a:latin typeface="Times New Roman" pitchFamily="18" charset="0"/>
                <a:cs typeface="Times New Roman" pitchFamily="18" charset="0"/>
              </a:rPr>
              <a:t> was investigated using SEM and FTIR. Incorporation of </a:t>
            </a:r>
            <a:r>
              <a:rPr lang="en-US" sz="1000" dirty="0" err="1">
                <a:latin typeface="Times New Roman" pitchFamily="18" charset="0"/>
                <a:cs typeface="Times New Roman" pitchFamily="18" charset="0"/>
              </a:rPr>
              <a:t>pva</a:t>
            </a:r>
            <a:r>
              <a:rPr lang="en-US" sz="1000" dirty="0">
                <a:latin typeface="Times New Roman" pitchFamily="18" charset="0"/>
                <a:cs typeface="Times New Roman" pitchFamily="18" charset="0"/>
              </a:rPr>
              <a:t> with polymer can facilitate </a:t>
            </a:r>
            <a:r>
              <a:rPr lang="en-US" sz="1000" dirty="0" err="1">
                <a:latin typeface="Times New Roman" pitchFamily="18" charset="0"/>
                <a:cs typeface="Times New Roman" pitchFamily="18" charset="0"/>
              </a:rPr>
              <a:t>electrospinning</a:t>
            </a:r>
            <a:r>
              <a:rPr lang="en-US" sz="1000" dirty="0">
                <a:latin typeface="Times New Roman" pitchFamily="18" charset="0"/>
                <a:cs typeface="Times New Roman" pitchFamily="18" charset="0"/>
              </a:rPr>
              <a:t> of them</a:t>
            </a:r>
            <a:endParaRPr lang="en-IN" sz="1000" dirty="0">
              <a:latin typeface="Times New Roman" pitchFamily="18" charset="0"/>
              <a:cs typeface="Times New Roman" pitchFamily="18" charset="0"/>
            </a:endParaRPr>
          </a:p>
        </p:txBody>
      </p:sp>
      <p:sp>
        <p:nvSpPr>
          <p:cNvPr id="18" name="TextBox 17"/>
          <p:cNvSpPr txBox="1"/>
          <p:nvPr/>
        </p:nvSpPr>
        <p:spPr>
          <a:xfrm>
            <a:off x="220913" y="3317882"/>
            <a:ext cx="2918710" cy="2616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sz="1050" b="1" dirty="0" smtClean="0">
                <a:latin typeface="Times New Roman" pitchFamily="18" charset="0"/>
                <a:cs typeface="Times New Roman" pitchFamily="18" charset="0"/>
              </a:rPr>
              <a:t>Aim</a:t>
            </a:r>
            <a:endParaRPr lang="en-IN" sz="1050" b="1" dirty="0">
              <a:latin typeface="Times New Roman" pitchFamily="18" charset="0"/>
              <a:cs typeface="Times New Roman" pitchFamily="18" charset="0"/>
            </a:endParaRPr>
          </a:p>
        </p:txBody>
      </p:sp>
      <p:sp>
        <p:nvSpPr>
          <p:cNvPr id="19" name="Rectangle 18"/>
          <p:cNvSpPr/>
          <p:nvPr/>
        </p:nvSpPr>
        <p:spPr>
          <a:xfrm>
            <a:off x="157085" y="3588147"/>
            <a:ext cx="3000976" cy="707886"/>
          </a:xfrm>
          <a:prstGeom prst="rect">
            <a:avLst/>
          </a:prstGeom>
        </p:spPr>
        <p:txBody>
          <a:bodyPr wrap="square">
            <a:spAutoFit/>
          </a:bodyPr>
          <a:lstStyle/>
          <a:p>
            <a:pPr lvl="0" algn="just"/>
            <a:r>
              <a:rPr lang="en-US" sz="800" dirty="0">
                <a:latin typeface="Times New Roman" pitchFamily="18" charset="0"/>
                <a:cs typeface="Times New Roman" pitchFamily="18" charset="0"/>
              </a:rPr>
              <a:t>The main objective of this work is focuses on effect of distance and voltage </a:t>
            </a:r>
            <a:r>
              <a:rPr lang="en-US" sz="800" dirty="0" err="1">
                <a:latin typeface="Times New Roman" pitchFamily="18" charset="0"/>
                <a:cs typeface="Times New Roman" pitchFamily="18" charset="0"/>
              </a:rPr>
              <a:t>paramerts</a:t>
            </a:r>
            <a:r>
              <a:rPr lang="en-US" sz="800" dirty="0">
                <a:latin typeface="Times New Roman" pitchFamily="18" charset="0"/>
                <a:cs typeface="Times New Roman" pitchFamily="18" charset="0"/>
              </a:rPr>
              <a:t> on morphology and diameter of </a:t>
            </a:r>
            <a:r>
              <a:rPr lang="en-US" sz="800" dirty="0" err="1">
                <a:latin typeface="Times New Roman" pitchFamily="18" charset="0"/>
                <a:cs typeface="Times New Roman" pitchFamily="18" charset="0"/>
              </a:rPr>
              <a:t>nanofibers.The</a:t>
            </a:r>
            <a:r>
              <a:rPr lang="en-US" sz="800" dirty="0">
                <a:latin typeface="Times New Roman" pitchFamily="18" charset="0"/>
                <a:cs typeface="Times New Roman" pitchFamily="18" charset="0"/>
              </a:rPr>
              <a:t> morphology of </a:t>
            </a:r>
            <a:r>
              <a:rPr lang="en-US" sz="800" dirty="0" err="1">
                <a:latin typeface="Times New Roman" pitchFamily="18" charset="0"/>
                <a:cs typeface="Times New Roman" pitchFamily="18" charset="0"/>
              </a:rPr>
              <a:t>electrospun</a:t>
            </a:r>
            <a:r>
              <a:rPr lang="en-US" sz="800" dirty="0">
                <a:latin typeface="Times New Roman" pitchFamily="18" charset="0"/>
                <a:cs typeface="Times New Roman" pitchFamily="18" charset="0"/>
              </a:rPr>
              <a:t> PVA </a:t>
            </a:r>
            <a:r>
              <a:rPr lang="en-US" sz="800" dirty="0" err="1">
                <a:latin typeface="Times New Roman" pitchFamily="18" charset="0"/>
                <a:cs typeface="Times New Roman" pitchFamily="18" charset="0"/>
              </a:rPr>
              <a:t>nanofibers</a:t>
            </a:r>
            <a:r>
              <a:rPr lang="en-US" sz="800" dirty="0">
                <a:latin typeface="Times New Roman" pitchFamily="18" charset="0"/>
                <a:cs typeface="Times New Roman" pitchFamily="18" charset="0"/>
              </a:rPr>
              <a:t> were characterized by using scanning electron microscope(SEM) and Fourier transform infrared spectrometer(FTIR).</a:t>
            </a:r>
          </a:p>
        </p:txBody>
      </p:sp>
      <p:sp>
        <p:nvSpPr>
          <p:cNvPr id="27" name="TextBox 26"/>
          <p:cNvSpPr txBox="1"/>
          <p:nvPr/>
        </p:nvSpPr>
        <p:spPr>
          <a:xfrm>
            <a:off x="183426" y="838200"/>
            <a:ext cx="851412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ctr"/>
            <a:r>
              <a:rPr lang="en-US" sz="900" i="1" dirty="0"/>
              <a:t>Islamic Azad University, </a:t>
            </a:r>
            <a:r>
              <a:rPr lang="en-US" sz="900" i="1" dirty="0" err="1"/>
              <a:t>Yadegar</a:t>
            </a:r>
            <a:r>
              <a:rPr lang="en-US" sz="900" i="1" dirty="0"/>
              <a:t>-e-Imam Khomeini(RAH) </a:t>
            </a:r>
            <a:r>
              <a:rPr lang="en-US" sz="900" i="1" dirty="0" err="1"/>
              <a:t>Shahr</a:t>
            </a:r>
            <a:r>
              <a:rPr lang="en-US" sz="900" i="1" dirty="0"/>
              <a:t>-e-Rey Branch, Textile Department </a:t>
            </a:r>
            <a:endParaRPr lang="en-US" sz="900" dirty="0"/>
          </a:p>
          <a:p>
            <a:pPr lvl="0" algn="ctr"/>
            <a:r>
              <a:rPr lang="en-GB" sz="900" i="1" dirty="0" err="1"/>
              <a:t>Khalij</a:t>
            </a:r>
            <a:r>
              <a:rPr lang="en-GB" sz="900" i="1" dirty="0"/>
              <a:t> Fars Highway. Tehran, Iran</a:t>
            </a:r>
            <a:endParaRPr lang="en-US" sz="900" dirty="0"/>
          </a:p>
        </p:txBody>
      </p:sp>
      <p:sp>
        <p:nvSpPr>
          <p:cNvPr id="28" name="TextBox 27"/>
          <p:cNvSpPr txBox="1"/>
          <p:nvPr/>
        </p:nvSpPr>
        <p:spPr>
          <a:xfrm>
            <a:off x="2873898" y="492250"/>
            <a:ext cx="3679302"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ctr"/>
            <a:r>
              <a:rPr lang="en-US" sz="1200" dirty="0" err="1"/>
              <a:t>Nazanin</a:t>
            </a:r>
            <a:r>
              <a:rPr lang="en-US" sz="1200" dirty="0"/>
              <a:t> </a:t>
            </a:r>
            <a:r>
              <a:rPr lang="en-US" sz="1200" dirty="0" err="1"/>
              <a:t>Ghafari</a:t>
            </a:r>
            <a:r>
              <a:rPr lang="en-US" sz="1200" dirty="0"/>
              <a:t> , </a:t>
            </a:r>
            <a:r>
              <a:rPr lang="en-US" sz="1200" dirty="0" err="1"/>
              <a:t>Sima</a:t>
            </a:r>
            <a:r>
              <a:rPr lang="en-US" sz="1200" dirty="0"/>
              <a:t> </a:t>
            </a:r>
            <a:r>
              <a:rPr lang="en-US" sz="1200" dirty="0" err="1"/>
              <a:t>Habibi</a:t>
            </a:r>
            <a:r>
              <a:rPr lang="en-US" sz="1200" dirty="0"/>
              <a:t> , </a:t>
            </a:r>
            <a:r>
              <a:rPr lang="en-US" sz="1200" dirty="0" err="1"/>
              <a:t>Azam</a:t>
            </a:r>
            <a:r>
              <a:rPr lang="en-US" sz="1200" dirty="0"/>
              <a:t> </a:t>
            </a:r>
            <a:r>
              <a:rPr lang="en-US" sz="1200" dirty="0" err="1"/>
              <a:t>Talebian</a:t>
            </a:r>
            <a:endParaRPr lang="en-US" sz="1200" dirty="0"/>
          </a:p>
        </p:txBody>
      </p:sp>
      <p:sp>
        <p:nvSpPr>
          <p:cNvPr id="29" name="TextBox 28"/>
          <p:cNvSpPr txBox="1"/>
          <p:nvPr/>
        </p:nvSpPr>
        <p:spPr>
          <a:xfrm>
            <a:off x="1708232" y="74711"/>
            <a:ext cx="7054768"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ctr"/>
            <a:r>
              <a:rPr lang="en-US" dirty="0"/>
              <a:t>Fabrication and characterization of Polyvinyl alcohol </a:t>
            </a:r>
            <a:r>
              <a:rPr lang="en-US" dirty="0" err="1"/>
              <a:t>nanofiber</a:t>
            </a:r>
            <a:endParaRPr lang="en-US" dirty="0"/>
          </a:p>
        </p:txBody>
      </p:sp>
      <p:cxnSp>
        <p:nvCxnSpPr>
          <p:cNvPr id="33" name="Straight Connector 32"/>
          <p:cNvCxnSpPr/>
          <p:nvPr/>
        </p:nvCxnSpPr>
        <p:spPr>
          <a:xfrm flipH="1">
            <a:off x="3247448" y="1717444"/>
            <a:ext cx="1" cy="5145663"/>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92951" y="1367897"/>
            <a:ext cx="2918710" cy="25391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sz="1050" b="1" dirty="0" smtClean="0">
                <a:latin typeface="Times New Roman" pitchFamily="18" charset="0"/>
                <a:cs typeface="Times New Roman" pitchFamily="18" charset="0"/>
              </a:rPr>
              <a:t>Introduction</a:t>
            </a:r>
            <a:endParaRPr lang="en-IN" sz="1050" b="1" dirty="0">
              <a:latin typeface="Times New Roman" pitchFamily="18" charset="0"/>
              <a:cs typeface="Times New Roman" pitchFamily="18" charset="0"/>
            </a:endParaRPr>
          </a:p>
        </p:txBody>
      </p:sp>
      <p:sp>
        <p:nvSpPr>
          <p:cNvPr id="34" name="TextBox 33"/>
          <p:cNvSpPr txBox="1"/>
          <p:nvPr/>
        </p:nvSpPr>
        <p:spPr>
          <a:xfrm>
            <a:off x="240971" y="4343400"/>
            <a:ext cx="2890746" cy="2616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IN" sz="1050" b="1" dirty="0" smtClean="0">
                <a:latin typeface="Times New Roman" pitchFamily="18" charset="0"/>
                <a:cs typeface="Times New Roman" pitchFamily="18" charset="0"/>
              </a:rPr>
              <a:t>Methods &amp; Materials</a:t>
            </a:r>
            <a:endParaRPr lang="en-IN" sz="1050" b="1" dirty="0">
              <a:latin typeface="Times New Roman" pitchFamily="18" charset="0"/>
              <a:cs typeface="Times New Roman" pitchFamily="18" charset="0"/>
            </a:endParaRPr>
          </a:p>
        </p:txBody>
      </p:sp>
      <p:pic>
        <p:nvPicPr>
          <p:cNvPr id="3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1" y="74711"/>
            <a:ext cx="1203960" cy="69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Rounded Rectangle 4"/>
          <p:cNvSpPr/>
          <p:nvPr/>
        </p:nvSpPr>
        <p:spPr>
          <a:xfrm>
            <a:off x="204096" y="4631634"/>
            <a:ext cx="2956196" cy="1760796"/>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algn="just" defTabSz="400050">
              <a:lnSpc>
                <a:spcPct val="90000"/>
              </a:lnSpc>
              <a:spcBef>
                <a:spcPct val="0"/>
              </a:spcBef>
              <a:spcAft>
                <a:spcPct val="35000"/>
              </a:spcAft>
            </a:pPr>
            <a:r>
              <a:rPr lang="en-US" sz="800" b="1" dirty="0" smtClean="0">
                <a:solidFill>
                  <a:schemeClr val="tx1"/>
                </a:solidFill>
                <a:latin typeface="Times New Roman" pitchFamily="18" charset="0"/>
                <a:cs typeface="Times New Roman" pitchFamily="18" charset="0"/>
              </a:rPr>
              <a:t>Materials: </a:t>
            </a:r>
            <a:r>
              <a:rPr lang="en-US" sz="800" dirty="0" smtClean="0">
                <a:solidFill>
                  <a:schemeClr val="tx1"/>
                </a:solidFill>
                <a:latin typeface="Times New Roman" pitchFamily="18" charset="0"/>
                <a:cs typeface="Times New Roman" pitchFamily="18" charset="0"/>
              </a:rPr>
              <a:t>The </a:t>
            </a:r>
            <a:r>
              <a:rPr lang="en-US" sz="800" dirty="0">
                <a:solidFill>
                  <a:schemeClr val="tx1"/>
                </a:solidFill>
                <a:latin typeface="Times New Roman" pitchFamily="18" charset="0"/>
                <a:cs typeface="Times New Roman" pitchFamily="18" charset="0"/>
              </a:rPr>
              <a:t>materials which were used in this work include: (a)medium molecular weight poly vinyl alcohol  powder with DD=87-89% from BDH Chemicals.(b) Formic acid (HCOOH)  and (c)deionized </a:t>
            </a:r>
            <a:r>
              <a:rPr lang="en-US" sz="800" dirty="0" smtClean="0">
                <a:solidFill>
                  <a:schemeClr val="tx1"/>
                </a:solidFill>
                <a:latin typeface="Times New Roman" pitchFamily="18" charset="0"/>
                <a:cs typeface="Times New Roman" pitchFamily="18" charset="0"/>
              </a:rPr>
              <a:t>water</a:t>
            </a:r>
          </a:p>
          <a:p>
            <a:pPr algn="just" defTabSz="400050">
              <a:lnSpc>
                <a:spcPct val="90000"/>
              </a:lnSpc>
              <a:spcBef>
                <a:spcPct val="0"/>
              </a:spcBef>
              <a:spcAft>
                <a:spcPct val="35000"/>
              </a:spcAft>
            </a:pPr>
            <a:r>
              <a:rPr lang="en-US" sz="800" b="1" dirty="0" err="1" smtClean="0">
                <a:solidFill>
                  <a:schemeClr val="tx1"/>
                </a:solidFill>
                <a:latin typeface="Times New Roman" pitchFamily="18" charset="0"/>
                <a:cs typeface="Times New Roman" pitchFamily="18" charset="0"/>
              </a:rPr>
              <a:t>Electrospinning</a:t>
            </a:r>
            <a:r>
              <a:rPr lang="en-US" sz="800" b="1" dirty="0" smtClean="0">
                <a:solidFill>
                  <a:schemeClr val="tx1"/>
                </a:solidFill>
                <a:latin typeface="Times New Roman" pitchFamily="18" charset="0"/>
                <a:cs typeface="Times New Roman" pitchFamily="18" charset="0"/>
              </a:rPr>
              <a:t> and Test</a:t>
            </a:r>
            <a:endParaRPr lang="en-US" sz="800" b="1" dirty="0">
              <a:solidFill>
                <a:schemeClr val="tx1"/>
              </a:solidFill>
              <a:latin typeface="Times New Roman" pitchFamily="18" charset="0"/>
              <a:cs typeface="Times New Roman" pitchFamily="18" charset="0"/>
            </a:endParaRPr>
          </a:p>
          <a:p>
            <a:pPr lvl="0" algn="just" defTabSz="400050">
              <a:lnSpc>
                <a:spcPct val="90000"/>
              </a:lnSpc>
              <a:spcBef>
                <a:spcPct val="0"/>
              </a:spcBef>
              <a:spcAft>
                <a:spcPct val="35000"/>
              </a:spcAft>
            </a:pPr>
            <a:r>
              <a:rPr lang="en-US" sz="800" kern="1200" dirty="0" smtClean="0">
                <a:solidFill>
                  <a:schemeClr val="tx1"/>
                </a:solidFill>
                <a:latin typeface="Times New Roman" pitchFamily="18" charset="0"/>
                <a:cs typeface="Times New Roman" pitchFamily="18" charset="0"/>
              </a:rPr>
              <a:t>Poly </a:t>
            </a:r>
            <a:r>
              <a:rPr lang="en-US" sz="800" kern="1200" dirty="0">
                <a:solidFill>
                  <a:schemeClr val="tx1"/>
                </a:solidFill>
                <a:latin typeface="Times New Roman" pitchFamily="18" charset="0"/>
                <a:cs typeface="Times New Roman" pitchFamily="18" charset="0"/>
              </a:rPr>
              <a:t>vinyl alcohol was dissolved in concentrated formic acid (98%) at room temperature. Electrospinning unit from KATO TECH CO. was used . The syringe used had 18 gauge needle(capillary diameter,1.20 mm).The applied voltage was different( 16-18-22) kV and tip –to-collector distances and flow rate  were fixed at  150 mm and 0.07 mm/min ,respectively . The morphology of the electrospun mats were observed by a BAL-TEC SCD 005 scanning electron microscope. characterization of chemical structure of the nanofiber samples was done by FTIR technique(Tensor 27 , Bruker).</a:t>
            </a:r>
          </a:p>
        </p:txBody>
      </p:sp>
      <p:cxnSp>
        <p:nvCxnSpPr>
          <p:cNvPr id="5" name="Straight Connector 4"/>
          <p:cNvCxnSpPr/>
          <p:nvPr/>
        </p:nvCxnSpPr>
        <p:spPr>
          <a:xfrm flipV="1">
            <a:off x="3247449" y="1295400"/>
            <a:ext cx="0" cy="422045"/>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314700" y="1740781"/>
            <a:ext cx="3238500" cy="707886"/>
          </a:xfrm>
          <a:prstGeom prst="rect">
            <a:avLst/>
          </a:prstGeom>
        </p:spPr>
        <p:txBody>
          <a:bodyPr wrap="square">
            <a:spAutoFit/>
          </a:bodyPr>
          <a:lstStyle/>
          <a:p>
            <a:pPr lvl="0"/>
            <a:r>
              <a:rPr lang="en-US" sz="1000" b="1" dirty="0">
                <a:latin typeface="Times New Roman" pitchFamily="18" charset="0"/>
                <a:cs typeface="Times New Roman" pitchFamily="18" charset="0"/>
              </a:rPr>
              <a:t>Characterization</a:t>
            </a:r>
          </a:p>
          <a:p>
            <a:pPr lvl="0"/>
            <a:r>
              <a:rPr lang="en-US" sz="1000" dirty="0">
                <a:latin typeface="Times New Roman" pitchFamily="18" charset="0"/>
                <a:cs typeface="Times New Roman" pitchFamily="18" charset="0"/>
              </a:rPr>
              <a:t>Figure 1 shows the  </a:t>
            </a:r>
            <a:r>
              <a:rPr lang="en-US" sz="1000" dirty="0" err="1">
                <a:latin typeface="Times New Roman" pitchFamily="18" charset="0"/>
                <a:cs typeface="Times New Roman" pitchFamily="18" charset="0"/>
              </a:rPr>
              <a:t>nanofibers</a:t>
            </a:r>
            <a:r>
              <a:rPr lang="en-US" sz="1000" dirty="0">
                <a:latin typeface="Times New Roman" pitchFamily="18" charset="0"/>
                <a:cs typeface="Times New Roman" pitchFamily="18" charset="0"/>
              </a:rPr>
              <a:t>  at different voltages. The diameter of 16,18,22Kv voltages ranged between  110-210 nm, 70-180nm and 70-100nm, respectively</a:t>
            </a:r>
            <a:endParaRPr lang="en-IN" sz="1000" dirty="0">
              <a:latin typeface="Times New Roman" pitchFamily="18" charset="0"/>
              <a:cs typeface="Times New Roman" pitchFamily="18" charset="0"/>
            </a:endParaRPr>
          </a:p>
        </p:txBody>
      </p:sp>
      <p:sp>
        <p:nvSpPr>
          <p:cNvPr id="21" name="Rectangle 20"/>
          <p:cNvSpPr/>
          <p:nvPr/>
        </p:nvSpPr>
        <p:spPr>
          <a:xfrm>
            <a:off x="3314700" y="2398779"/>
            <a:ext cx="3209925" cy="1015663"/>
          </a:xfrm>
          <a:prstGeom prst="rect">
            <a:avLst/>
          </a:prstGeom>
        </p:spPr>
        <p:txBody>
          <a:bodyPr wrap="square">
            <a:spAutoFit/>
          </a:bodyPr>
          <a:lstStyle/>
          <a:p>
            <a:pPr lvl="0" algn="just"/>
            <a:r>
              <a:rPr lang="en-US" sz="1000" b="1" dirty="0">
                <a:latin typeface="Times New Roman" pitchFamily="18" charset="0"/>
                <a:cs typeface="Times New Roman" pitchFamily="18" charset="0"/>
              </a:rPr>
              <a:t>FTIR study</a:t>
            </a:r>
          </a:p>
          <a:p>
            <a:pPr lvl="0" algn="just"/>
            <a:r>
              <a:rPr lang="en-US" sz="1000" dirty="0">
                <a:latin typeface="Times New Roman" pitchFamily="18" charset="0"/>
                <a:cs typeface="Times New Roman" pitchFamily="18" charset="0"/>
              </a:rPr>
              <a:t>Figure 2 shows the FTIR of  PVA. Appearance of   signal around (3000-2850)cm-1 is due to </a:t>
            </a:r>
            <a:r>
              <a:rPr lang="en-US" sz="1000" dirty="0" err="1">
                <a:latin typeface="Times New Roman" pitchFamily="18" charset="0"/>
                <a:cs typeface="Times New Roman" pitchFamily="18" charset="0"/>
              </a:rPr>
              <a:t>CH.The</a:t>
            </a:r>
            <a:r>
              <a:rPr lang="en-US" sz="1000" dirty="0">
                <a:latin typeface="Times New Roman" pitchFamily="18" charset="0"/>
                <a:cs typeface="Times New Roman" pitchFamily="18" charset="0"/>
              </a:rPr>
              <a:t> signals around (1750-1690) cm-1 show C=O stretching. Signal at 1162.89 cm-1  shows H </a:t>
            </a:r>
            <a:r>
              <a:rPr lang="en-US" sz="1000" dirty="0" err="1">
                <a:latin typeface="Times New Roman" pitchFamily="18" charset="0"/>
                <a:cs typeface="Times New Roman" pitchFamily="18" charset="0"/>
              </a:rPr>
              <a:t>bonded.signal</a:t>
            </a:r>
            <a:r>
              <a:rPr lang="en-US" sz="1000" dirty="0">
                <a:latin typeface="Times New Roman" pitchFamily="18" charset="0"/>
                <a:cs typeface="Times New Roman" pitchFamily="18" charset="0"/>
              </a:rPr>
              <a:t> around 3200cm-1 due to hydrogen bonded – OH.</a:t>
            </a:r>
          </a:p>
        </p:txBody>
      </p:sp>
      <p:pic>
        <p:nvPicPr>
          <p:cNvPr id="4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513999"/>
            <a:ext cx="3132670" cy="109101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4174" y="1740781"/>
            <a:ext cx="1152526" cy="1307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0037" y="1740780"/>
            <a:ext cx="1129595" cy="1307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4174" y="3106468"/>
            <a:ext cx="2315458" cy="8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34174" y="4791449"/>
            <a:ext cx="2315458" cy="1453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Rectangle 44"/>
          <p:cNvSpPr/>
          <p:nvPr/>
        </p:nvSpPr>
        <p:spPr>
          <a:xfrm>
            <a:off x="6696075" y="6277014"/>
            <a:ext cx="2447925" cy="215444"/>
          </a:xfrm>
          <a:prstGeom prst="rect">
            <a:avLst/>
          </a:prstGeom>
        </p:spPr>
        <p:txBody>
          <a:bodyPr wrap="square">
            <a:spAutoFit/>
          </a:bodyPr>
          <a:lstStyle/>
          <a:p>
            <a:pPr algn="ctr"/>
            <a:r>
              <a:rPr lang="en-US" sz="800" dirty="0">
                <a:latin typeface="Times New Roman" pitchFamily="18" charset="0"/>
                <a:cs typeface="Times New Roman" pitchFamily="18" charset="0"/>
              </a:rPr>
              <a:t>Figure 2. FTIR  of </a:t>
            </a:r>
            <a:r>
              <a:rPr lang="en-US" sz="800" dirty="0" err="1">
                <a:latin typeface="Times New Roman" pitchFamily="18" charset="0"/>
                <a:cs typeface="Times New Roman" pitchFamily="18" charset="0"/>
              </a:rPr>
              <a:t>nanofiber</a:t>
            </a:r>
            <a:r>
              <a:rPr lang="en-US" sz="800" dirty="0">
                <a:latin typeface="Times New Roman" pitchFamily="18" charset="0"/>
                <a:cs typeface="Times New Roman" pitchFamily="18" charset="0"/>
              </a:rPr>
              <a:t> of Polyvinyl alcohol</a:t>
            </a:r>
          </a:p>
        </p:txBody>
      </p:sp>
      <p:sp>
        <p:nvSpPr>
          <p:cNvPr id="46" name="Rectangle 45"/>
          <p:cNvSpPr/>
          <p:nvPr/>
        </p:nvSpPr>
        <p:spPr>
          <a:xfrm>
            <a:off x="6734174" y="3999349"/>
            <a:ext cx="2315458" cy="369332"/>
          </a:xfrm>
          <a:prstGeom prst="rect">
            <a:avLst/>
          </a:prstGeom>
        </p:spPr>
        <p:txBody>
          <a:bodyPr wrap="square">
            <a:spAutoFit/>
          </a:bodyPr>
          <a:lstStyle/>
          <a:p>
            <a:pPr algn="ctr"/>
            <a:r>
              <a:rPr lang="en-US" sz="900" dirty="0">
                <a:latin typeface="Times New Roman" pitchFamily="18" charset="0"/>
                <a:cs typeface="Times New Roman" pitchFamily="18" charset="0"/>
              </a:rPr>
              <a:t>Fig1.SEM micrograph of a) PVA of 16Kv b)PVA of 18Kv c)PVA of 22Kv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240</TotalTime>
  <Words>530</Words>
  <Application>Microsoft Office PowerPoint</Application>
  <PresentationFormat>On-screen Show (4:3)</PresentationFormat>
  <Paragraphs>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Executive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sujana-p</dc:creator>
  <cp:lastModifiedBy>Nanotechnology</cp:lastModifiedBy>
  <cp:revision>44</cp:revision>
  <dcterms:created xsi:type="dcterms:W3CDTF">2015-01-29T11:50:19Z</dcterms:created>
  <dcterms:modified xsi:type="dcterms:W3CDTF">2016-10-21T07:44:22Z</dcterms:modified>
</cp:coreProperties>
</file>